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d8c2525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d8c252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d8c2525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d8c2525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d8c2525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d8c2525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1d8c2525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1d8c2525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d8c2525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d8c2525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d8c2525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1d8c2525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d8c2525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1d8c2525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d8c2525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d8c2525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1d8c2525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1d8c2525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d8c2525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1d8c2525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d8c2525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d8c2525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e70796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e70796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d8c252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1d8c252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d8c252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1d8c252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d8c2525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d8c2525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d8c252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1d8c252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d8c252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d8c252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e7079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e7079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1d8c2525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1d8c252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1d8c252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1d8c252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260d32f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260d32f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1d8c2525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1d8c2525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260d32f0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260d32f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60d32f0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260d32f0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260d32f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260d32f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260d32f0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260d32f0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260d32f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260d32f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260d32f0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260d32f0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60d32f0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260d32f0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d8c2525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d8c2525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e70797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e70797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1e70797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1e70797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1d8c2525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1d8c2525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d8c2525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d8c2525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d8c2525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d8c2525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1d8c2525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1d8c2525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d8c2525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d8c2525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1d8c252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1d8c252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Relationship Id="rId10" Type="http://schemas.openxmlformats.org/officeDocument/2006/relationships/image" Target="../media/image28.jpg"/><Relationship Id="rId9" Type="http://schemas.openxmlformats.org/officeDocument/2006/relationships/image" Target="../media/image29.jpg"/><Relationship Id="rId5" Type="http://schemas.openxmlformats.org/officeDocument/2006/relationships/image" Target="../media/image22.jpg"/><Relationship Id="rId6" Type="http://schemas.openxmlformats.org/officeDocument/2006/relationships/image" Target="../media/image24.jpg"/><Relationship Id="rId7" Type="http://schemas.openxmlformats.org/officeDocument/2006/relationships/image" Target="../media/image23.jpg"/><Relationship Id="rId8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Relationship Id="rId4" Type="http://schemas.openxmlformats.org/officeDocument/2006/relationships/image" Target="../media/image33.jpg"/><Relationship Id="rId10" Type="http://schemas.openxmlformats.org/officeDocument/2006/relationships/image" Target="../media/image38.jpg"/><Relationship Id="rId9" Type="http://schemas.openxmlformats.org/officeDocument/2006/relationships/image" Target="../media/image37.jpg"/><Relationship Id="rId5" Type="http://schemas.openxmlformats.org/officeDocument/2006/relationships/image" Target="../media/image40.jpg"/><Relationship Id="rId6" Type="http://schemas.openxmlformats.org/officeDocument/2006/relationships/image" Target="../media/image35.jpg"/><Relationship Id="rId7" Type="http://schemas.openxmlformats.org/officeDocument/2006/relationships/image" Target="../media/image39.jpg"/><Relationship Id="rId8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generation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50" y="670537"/>
            <a:ext cx="8011476" cy="4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if?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Decoder and Encoder - are just one linear layer(without non-linearity)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364"/>
            <a:ext cx="9143999" cy="435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if?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Decoder and Encoder - are just one linear layer(without non-linearity)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Decoder and Encoder - both deep and non-linear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Lack of regularity(hard to make sense of latent space)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Goal is to reduce the number of dimensions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940"/>
            <a:ext cx="9143999" cy="475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129"/>
            <a:ext cx="9143998" cy="304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b="1" lang="en" sz="2400">
                <a:latin typeface="Georgia"/>
                <a:ea typeface="Georgia"/>
                <a:cs typeface="Georgia"/>
                <a:sym typeface="Georgia"/>
              </a:rPr>
              <a:t>ariational autoencoder</a:t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be defined as being an autoencoder whose training is regularised to avoid overfitting and ensure that the latent space has good properties that enable generative process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b="0" l="3410" r="3410" t="0"/>
          <a:stretch/>
        </p:blipFill>
        <p:spPr>
          <a:xfrm>
            <a:off x="0" y="950763"/>
            <a:ext cx="9143998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input is encoded as distribution over the latent space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point from the latent space is sampled from that distribution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sampled point is decoded and the reconstruction error can be computed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reconstruction error is backpropagated through the network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architectures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1452"/>
            <a:ext cx="9144001" cy="444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6009"/>
            <a:ext cx="9143998" cy="334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Intuitive explanation</a:t>
            </a:r>
            <a:endParaRPr sz="3600"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13856" l="30863" r="30570" t="37644"/>
          <a:stretch/>
        </p:blipFill>
        <p:spPr>
          <a:xfrm>
            <a:off x="1475063" y="633412"/>
            <a:ext cx="6193876" cy="4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training process</a:t>
            </a:r>
            <a:endParaRPr/>
          </a:p>
        </p:txBody>
      </p:sp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Update the discriminator by ascending its stochastic gradient: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Update the generator by descending its stochastic gradient: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624025"/>
            <a:ext cx="65436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3307550"/>
            <a:ext cx="43719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we optimize in GAN?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5" y="2559450"/>
            <a:ext cx="8877451" cy="1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2" cy="110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pix2pix</a:t>
            </a:r>
            <a:endParaRPr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" y="1176372"/>
            <a:ext cx="9143998" cy="336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GAN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b="0" l="457" r="0" t="0"/>
          <a:stretch/>
        </p:blipFill>
        <p:spPr>
          <a:xfrm>
            <a:off x="88850" y="1558875"/>
            <a:ext cx="8885124" cy="2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</a:t>
            </a: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75" y="974050"/>
            <a:ext cx="6538049" cy="41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b="0" l="3305" r="3314" t="0"/>
          <a:stretch/>
        </p:blipFill>
        <p:spPr>
          <a:xfrm>
            <a:off x="3007114" y="1081865"/>
            <a:ext cx="3129759" cy="35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Selection(leave only chosen features)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Extraction(new features are created)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114" y="1081865"/>
            <a:ext cx="3129759" cy="35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3">
            <a:alphaModFix/>
          </a:blip>
          <a:srcRect b="1162" l="0" r="0" t="1152"/>
          <a:stretch/>
        </p:blipFill>
        <p:spPr>
          <a:xfrm>
            <a:off x="3007114" y="1081865"/>
            <a:ext cx="3129759" cy="35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deconvolution(transposed convolution)</a:t>
            </a:r>
            <a:endParaRPr/>
          </a:p>
        </p:txBody>
      </p:sp>
      <p:sp>
        <p:nvSpPr>
          <p:cNvPr id="247" name="Google Shape;24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700" y="1022350"/>
            <a:ext cx="32766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deconvolution(transposed convolution)</a:t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5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2933700" y="1022350"/>
            <a:ext cx="32766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deconvolution(transposed convolution)</a:t>
            </a:r>
            <a:endParaRPr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700" y="1022350"/>
            <a:ext cx="32766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problems: checkerboard artifacts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103" t="0"/>
          <a:stretch/>
        </p:blipFill>
        <p:spPr>
          <a:xfrm>
            <a:off x="556463" y="1017713"/>
            <a:ext cx="8031074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problems: checkerboard artifacts</a:t>
            </a:r>
            <a:endParaRPr/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685925"/>
            <a:ext cx="84391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optimize?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0" l="833" r="0" t="0"/>
          <a:stretch/>
        </p:blipFill>
        <p:spPr>
          <a:xfrm>
            <a:off x="311700" y="3629625"/>
            <a:ext cx="8602399" cy="7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4">
            <a:alphaModFix/>
          </a:blip>
          <a:srcRect b="0" l="833" r="0" t="0"/>
          <a:stretch/>
        </p:blipFill>
        <p:spPr>
          <a:xfrm>
            <a:off x="700950" y="1388675"/>
            <a:ext cx="7957101" cy="7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00" y="2314200"/>
            <a:ext cx="8839202" cy="110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0" y="637350"/>
            <a:ext cx="2120435" cy="213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177" y="637350"/>
            <a:ext cx="2135598" cy="213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25" y="2876811"/>
            <a:ext cx="2135603" cy="20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6987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Notable results</a:t>
            </a:r>
            <a:endParaRPr sz="2400"/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173" y="2884448"/>
            <a:ext cx="2120430" cy="205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2126" y="644957"/>
            <a:ext cx="2101848" cy="213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3400" y="637350"/>
            <a:ext cx="2116852" cy="214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2660" y="2845638"/>
            <a:ext cx="2101844" cy="20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0675" y="2845638"/>
            <a:ext cx="2020024" cy="209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50" y="589863"/>
            <a:ext cx="2134173" cy="21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50" y="2806975"/>
            <a:ext cx="2134173" cy="21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6987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Notable results</a:t>
            </a:r>
            <a:endParaRPr sz="2400"/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473" y="2791900"/>
            <a:ext cx="2156870" cy="2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 rotWithShape="1">
          <a:blip r:embed="rId6">
            <a:alphaModFix/>
          </a:blip>
          <a:srcRect b="7918" l="0" r="0" t="0"/>
          <a:stretch/>
        </p:blipFill>
        <p:spPr>
          <a:xfrm>
            <a:off x="4770491" y="2796488"/>
            <a:ext cx="2083171" cy="211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7575" y="575800"/>
            <a:ext cx="2026075" cy="21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 rotWithShape="1">
          <a:blip r:embed="rId8">
            <a:alphaModFix/>
          </a:blip>
          <a:srcRect b="9049" l="0" r="0" t="0"/>
          <a:stretch/>
        </p:blipFill>
        <p:spPr>
          <a:xfrm>
            <a:off x="6926203" y="2808331"/>
            <a:ext cx="2083171" cy="214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00700" y="575800"/>
            <a:ext cx="2083174" cy="21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0275" y="575800"/>
            <a:ext cx="2156875" cy="21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let’s call </a:t>
            </a: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encoder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process that produce the “new features” representation from the “old features” representation (by selection or by extraction)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decoder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reverse process.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38669" t="0"/>
          <a:stretch/>
        </p:blipFill>
        <p:spPr>
          <a:xfrm>
            <a:off x="1160500" y="0"/>
            <a:ext cx="7494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61560" r="0" t="0"/>
          <a:stretch/>
        </p:blipFill>
        <p:spPr>
          <a:xfrm>
            <a:off x="2223482" y="0"/>
            <a:ext cx="4697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325" y="2123338"/>
            <a:ext cx="6641350" cy="8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4318925" y="2571747"/>
            <a:ext cx="34689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Reconstruction error</a:t>
            </a:r>
            <a:endParaRPr sz="240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0" y="2545754"/>
            <a:ext cx="3119200" cy="6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75" y="1017725"/>
            <a:ext cx="9144002" cy="36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